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ssistant Bold" panose="020B0604020202020204" charset="-79"/>
      <p:regular r:id="rId31"/>
    </p:embeddedFont>
    <p:embeddedFont>
      <p:font typeface="Assistant Regular" panose="020B0604020202020204" charset="-79"/>
      <p:regular r:id="rId32"/>
    </p:embeddedFont>
    <p:embeddedFont>
      <p:font typeface="Assistant Regular Bold" panose="020B0604020202020204" charset="-79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Now" panose="020B0604020202020204" charset="0"/>
      <p:regular r:id="rId38"/>
    </p:embeddedFont>
    <p:embeddedFont>
      <p:font typeface="Now Bold" panose="020B0604020202020204" charset="0"/>
      <p:regular r:id="rId39"/>
    </p:embeddedFont>
    <p:embeddedFont>
      <p:font typeface="Open Sans Extra Bold" panose="020B0604020202020204" charset="0"/>
      <p:regular r:id="rId40"/>
    </p:embeddedFont>
    <p:embeddedFont>
      <p:font typeface="Roboto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93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6837"/>
            <a:ext cx="18288000" cy="63520"/>
            <a:chOff x="0" y="0"/>
            <a:chExt cx="24384000" cy="84693"/>
          </a:xfrm>
        </p:grpSpPr>
        <p:sp>
          <p:nvSpPr>
            <p:cNvPr id="3" name="AutoShape 3"/>
            <p:cNvSpPr/>
            <p:nvPr/>
          </p:nvSpPr>
          <p:spPr>
            <a:xfrm>
              <a:off x="0" y="35963"/>
              <a:ext cx="24384000" cy="12766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782383" y="-782383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59636" y="1558373"/>
            <a:ext cx="5368728" cy="7170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9578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98280" y="3025538"/>
            <a:ext cx="42913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3809352" y="3232230"/>
            <a:ext cx="10105788" cy="10105788"/>
            <a:chOff x="0" y="0"/>
            <a:chExt cx="13474384" cy="1347438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90761" y="4108174"/>
            <a:ext cx="7018417" cy="680994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390405" y="2165430"/>
            <a:ext cx="75071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254E72"/>
                </a:solidFill>
                <a:latin typeface="Now"/>
              </a:rPr>
              <a:t>Our Application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7846" y="830884"/>
            <a:ext cx="7256615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FEFFFF"/>
                </a:solidFill>
                <a:latin typeface="Now Bold"/>
              </a:rPr>
              <a:t>Part 04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43" t="1227" b="1514"/>
          <a:stretch>
            <a:fillRect/>
          </a:stretch>
        </p:blipFill>
        <p:spPr>
          <a:xfrm>
            <a:off x="9750942" y="624663"/>
            <a:ext cx="4242758" cy="90376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56975" y="554416"/>
            <a:ext cx="436172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50">
                <a:solidFill>
                  <a:srgbClr val="F5F5EF"/>
                </a:solidFill>
                <a:latin typeface="Now"/>
              </a:rPr>
              <a:t>the welcome page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40167" y="1923443"/>
            <a:ext cx="3347393" cy="733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0847" y="1923443"/>
            <a:ext cx="3356043" cy="73348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31626" y="706437"/>
            <a:ext cx="43617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50">
                <a:solidFill>
                  <a:srgbClr val="F5F5EF"/>
                </a:solidFill>
                <a:latin typeface="Now"/>
              </a:rPr>
              <a:t>Sign 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83230" y="554416"/>
            <a:ext cx="43617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50">
                <a:solidFill>
                  <a:srgbClr val="F5F5EF"/>
                </a:solidFill>
                <a:latin typeface="Now"/>
              </a:rPr>
              <a:t>Sign up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4569" y="1923443"/>
            <a:ext cx="3377325" cy="733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71003" y="1923443"/>
            <a:ext cx="3411360" cy="7334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61574" y="1924292"/>
            <a:ext cx="3342299" cy="73340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5906" y="1070354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Forget password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17224" y="1070354"/>
            <a:ext cx="46939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Code 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46794" y="1066800"/>
            <a:ext cx="46939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Reset password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46940" y="1844931"/>
            <a:ext cx="3394429" cy="73657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2931" y="1899978"/>
            <a:ext cx="3401964" cy="73583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68435" y="1844931"/>
            <a:ext cx="3393916" cy="73657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61832" y="1844931"/>
            <a:ext cx="3354881" cy="736574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66800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Home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6940" y="1066800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Search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94022" y="3326884"/>
            <a:ext cx="3213795" cy="32137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96465" y="3326884"/>
            <a:ext cx="3695071" cy="32315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19538" y="3326884"/>
            <a:ext cx="2682131" cy="335266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52895" y="6963873"/>
            <a:ext cx="381556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spc="99">
                <a:solidFill>
                  <a:srgbClr val="C0E8DF"/>
                </a:solidFill>
                <a:latin typeface="Assistant Regular Bold"/>
              </a:rPr>
              <a:t>Administrator </a:t>
            </a:r>
          </a:p>
          <a:p>
            <a:pPr>
              <a:lnSpc>
                <a:spcPts val="3000"/>
              </a:lnSpc>
            </a:pPr>
            <a:r>
              <a:rPr lang="en-US" sz="2500" spc="99">
                <a:solidFill>
                  <a:srgbClr val="C0E8DF"/>
                </a:solidFill>
                <a:latin typeface="Assistant Regular Bold"/>
              </a:rPr>
              <a:t>the responsable for the application (us)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3355" y="6954348"/>
            <a:ext cx="381556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99">
                <a:solidFill>
                  <a:srgbClr val="C0E8DF"/>
                </a:solidFill>
                <a:latin typeface="Assistant Regular Bold"/>
              </a:rPr>
              <a:t>The patient (user)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19538" y="6954348"/>
            <a:ext cx="381556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99">
                <a:solidFill>
                  <a:srgbClr val="C0E8DF"/>
                </a:solidFill>
                <a:latin typeface="Assistant Regular Bold"/>
              </a:rPr>
              <a:t>The doctor (user)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4595" y="1296844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Our actors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5906" y="2205488"/>
            <a:ext cx="3365003" cy="73771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42433" y="2205488"/>
            <a:ext cx="3472096" cy="73771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3966" y="2205488"/>
            <a:ext cx="3381891" cy="7377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48374" y="2205488"/>
            <a:ext cx="3388377" cy="73771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35906" y="1070354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User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85240" y="1070354"/>
            <a:ext cx="46939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User My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8518" y="1070354"/>
            <a:ext cx="46939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User Profile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66751" y="1066800"/>
            <a:ext cx="46939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User Settings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74380" y="1631950"/>
            <a:ext cx="3511790" cy="7626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1631950"/>
            <a:ext cx="3500477" cy="76263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74380" y="1066800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Consultation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1066800"/>
            <a:ext cx="573509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Notifications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5831" y="2147503"/>
            <a:ext cx="3290322" cy="71107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84915" y="2147503"/>
            <a:ext cx="3298482" cy="71107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83028" y="2147503"/>
            <a:ext cx="3296450" cy="71107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2147503"/>
            <a:ext cx="3262601" cy="711079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25831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Appointement interfaces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68376" y="2215074"/>
            <a:ext cx="3225099" cy="70432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215074"/>
            <a:ext cx="3298877" cy="71808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85024" y="2215074"/>
            <a:ext cx="3246722" cy="718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9979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Doctor interface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2757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Doctor My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90408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Doctor Profile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3809"/>
            <a:ext cx="18288000" cy="9575"/>
          </a:xfrm>
          <a:prstGeom prst="rect">
            <a:avLst/>
          </a:prstGeom>
          <a:solidFill>
            <a:srgbClr val="FEFFFF"/>
          </a:solidFill>
        </p:spPr>
      </p:sp>
      <p:sp>
        <p:nvSpPr>
          <p:cNvPr id="3" name="AutoShape 3"/>
          <p:cNvSpPr/>
          <p:nvPr/>
        </p:nvSpPr>
        <p:spPr>
          <a:xfrm rot="-5400000">
            <a:off x="586787" y="400050"/>
            <a:ext cx="63520" cy="1237093"/>
          </a:xfrm>
          <a:prstGeom prst="rect">
            <a:avLst/>
          </a:prstGeom>
          <a:solidFill>
            <a:srgbClr val="C0E8DF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16770298" y="8769298"/>
            <a:ext cx="489002" cy="489002"/>
            <a:chOff x="0" y="0"/>
            <a:chExt cx="652003" cy="652003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 rot="-10800000">
              <a:off x="0" y="0"/>
              <a:ext cx="652003" cy="652003"/>
              <a:chOff x="0" y="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08667" y="108667"/>
              <a:ext cx="434669" cy="43466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601450" y="0"/>
            <a:ext cx="6686550" cy="10287000"/>
            <a:chOff x="0" y="0"/>
            <a:chExt cx="2261870" cy="3479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1870" cy="3479800"/>
            </a:xfrm>
            <a:custGeom>
              <a:avLst/>
              <a:gdLst/>
              <a:ahLst/>
              <a:cxnLst/>
              <a:rect l="l" t="t" r="r" b="b"/>
              <a:pathLst>
                <a:path w="2261870" h="3479800">
                  <a:moveTo>
                    <a:pt x="0" y="0"/>
                  </a:moveTo>
                  <a:lnTo>
                    <a:pt x="2261870" y="0"/>
                  </a:lnTo>
                  <a:lnTo>
                    <a:pt x="226187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E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76187" y="3116770"/>
            <a:ext cx="8715719" cy="3246116"/>
            <a:chOff x="0" y="0"/>
            <a:chExt cx="11620958" cy="4328155"/>
          </a:xfrm>
        </p:grpSpPr>
        <p:sp>
          <p:nvSpPr>
            <p:cNvPr id="11" name="TextBox 11"/>
            <p:cNvSpPr txBox="1"/>
            <p:nvPr/>
          </p:nvSpPr>
          <p:spPr>
            <a:xfrm>
              <a:off x="1" y="-28575"/>
              <a:ext cx="11620957" cy="508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6"/>
                </a:lnSpc>
              </a:pPr>
              <a:r>
                <a:rPr lang="en-US" sz="2404" spc="120">
                  <a:solidFill>
                    <a:srgbClr val="C0E8DF"/>
                  </a:solidFill>
                  <a:latin typeface="Assistant Bold"/>
                </a:rPr>
                <a:t>MED4LIFE IS A MEDICAL APPLICATION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14693"/>
              <a:ext cx="11620958" cy="233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51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24847"/>
              <a:ext cx="11620958" cy="50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75374" y="3791857"/>
            <a:ext cx="8917343" cy="335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FEFFFF"/>
                </a:solidFill>
                <a:latin typeface="Open Sans Extra Bold"/>
              </a:rPr>
              <a:t>We put patients first.</a:t>
            </a:r>
          </a:p>
          <a:p>
            <a:pPr algn="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FEFFFF"/>
                </a:solidFill>
                <a:latin typeface="Open Sans Extra Bold"/>
              </a:rPr>
              <a:t>  The future of healthcare. </a:t>
            </a:r>
          </a:p>
          <a:p>
            <a:pPr algn="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FEFFFF"/>
                </a:solidFill>
                <a:latin typeface="Open Sans Extra Bold"/>
              </a:rPr>
              <a:t>Making it more equal. </a:t>
            </a:r>
          </a:p>
          <a:p>
            <a:pPr algn="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FEFFFF"/>
                </a:solidFill>
                <a:latin typeface="Open Sans Extra Bold"/>
              </a:rPr>
              <a:t>More accessible.</a:t>
            </a:r>
          </a:p>
          <a:p>
            <a:pPr algn="r">
              <a:lnSpc>
                <a:spcPts val="5392"/>
              </a:lnSpc>
              <a:spcBef>
                <a:spcPct val="0"/>
              </a:spcBef>
            </a:pPr>
            <a:r>
              <a:rPr lang="en-US" sz="3852">
                <a:solidFill>
                  <a:srgbClr val="FEFFFF"/>
                </a:solidFill>
                <a:latin typeface="Open Sans Extra Bold"/>
              </a:rPr>
              <a:t> Easier for everyone.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0361"/>
          <a:stretch>
            <a:fillRect/>
          </a:stretch>
        </p:blipFill>
        <p:spPr>
          <a:xfrm>
            <a:off x="11479308" y="2760339"/>
            <a:ext cx="6930833" cy="5058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445378" y="2268196"/>
            <a:ext cx="5750608" cy="575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911639"/>
            <a:ext cx="3375032" cy="73466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43156" y="1909128"/>
            <a:ext cx="3380789" cy="73491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7903" b="7903"/>
          <a:stretch>
            <a:fillRect/>
          </a:stretch>
        </p:blipFill>
        <p:spPr>
          <a:xfrm>
            <a:off x="4887785" y="1909128"/>
            <a:ext cx="3376409" cy="73491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909128"/>
            <a:ext cx="3386554" cy="73491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Consultations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05777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Comments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00215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Doctor Settings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204284"/>
            <a:ext cx="3213217" cy="70540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70438" y="2204284"/>
            <a:ext cx="3267390" cy="70540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63945" y="2197743"/>
            <a:ext cx="3285730" cy="70605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0438" y="1066800"/>
            <a:ext cx="7718169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Advices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66800"/>
            <a:ext cx="284491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Problems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028700"/>
            <a:ext cx="3858266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66800"/>
            <a:ext cx="4772065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Memership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87649"/>
            <a:ext cx="4772065" cy="277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FFFFF"/>
                </a:solidFill>
                <a:latin typeface="Now"/>
              </a:rPr>
              <a:t>Our application isn't free so everyone need a memership to get consultations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89557" y="1942514"/>
            <a:ext cx="3357423" cy="73157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5523" y="1942514"/>
            <a:ext cx="3400852" cy="73157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8177" y="1980614"/>
            <a:ext cx="4772065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Payment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94673" y="1028700"/>
            <a:ext cx="3795941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9825" y="1028700"/>
            <a:ext cx="378698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66800"/>
            <a:ext cx="490497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Terms &amp; Condition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645051"/>
            <a:ext cx="3481503" cy="7613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60970" y="1645051"/>
            <a:ext cx="3537558" cy="76132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74721" y="1645051"/>
            <a:ext cx="3517846" cy="76132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854223" y="1645051"/>
            <a:ext cx="3487533" cy="761324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66800"/>
            <a:ext cx="284491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Help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60970" y="1066800"/>
            <a:ext cx="284491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FAQ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74721" y="1066800"/>
            <a:ext cx="284491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Contact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54223" y="1066800"/>
            <a:ext cx="4018925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Privacy Policy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70436" y="1028700"/>
            <a:ext cx="383153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66800"/>
            <a:ext cx="4772065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5F5EF"/>
                </a:solidFill>
                <a:latin typeface="Now"/>
              </a:rPr>
              <a:t>Donation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187649"/>
            <a:ext cx="4772065" cy="387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spc="39">
                <a:solidFill>
                  <a:srgbClr val="FFFFFF"/>
                </a:solidFill>
                <a:latin typeface="Now"/>
              </a:rPr>
              <a:t>This the part when we gonna donate for the poor people in the world by collecting money's donation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9578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692559" y="2165430"/>
            <a:ext cx="750719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254E72"/>
                </a:solidFill>
                <a:latin typeface="Now"/>
              </a:rPr>
              <a:t>About 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280" y="3025538"/>
            <a:ext cx="42913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17846" y="830884"/>
            <a:ext cx="7256615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FEFFFF"/>
                </a:solidFill>
                <a:latin typeface="Now Bold"/>
              </a:rPr>
              <a:t>Part 05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09352" y="3232230"/>
            <a:ext cx="10105788" cy="10105788"/>
            <a:chOff x="0" y="0"/>
            <a:chExt cx="13474384" cy="1347438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435"/>
          <a:stretch>
            <a:fillRect/>
          </a:stretch>
        </p:blipFill>
        <p:spPr>
          <a:xfrm>
            <a:off x="9660705" y="3862896"/>
            <a:ext cx="3287201" cy="642410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435"/>
          <a:stretch>
            <a:fillRect/>
          </a:stretch>
        </p:blipFill>
        <p:spPr>
          <a:xfrm>
            <a:off x="5174246" y="3862896"/>
            <a:ext cx="3287201" cy="6424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4878272"/>
          </a:xfrm>
          <a:prstGeom prst="rect">
            <a:avLst/>
          </a:prstGeom>
          <a:solidFill>
            <a:srgbClr val="C0E8D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4" name="AutoShape 4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27229" y="5219190"/>
            <a:ext cx="3449627" cy="344961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034" b="-32707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575751" y="5219190"/>
            <a:ext cx="3449627" cy="344961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b="-671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063604" y="5219190"/>
            <a:ext cx="3449627" cy="344961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8003" b="-8003"/>
              </a:stretch>
            </a:blip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13113" y="-436168"/>
            <a:ext cx="5750608" cy="575060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857408" y="8862073"/>
            <a:ext cx="2886313" cy="39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272D32"/>
                </a:solidFill>
                <a:latin typeface="Open Sans Extra Bold"/>
              </a:rPr>
              <a:t> </a:t>
            </a:r>
            <a:r>
              <a:rPr lang="en-US" sz="2400" dirty="0" err="1">
                <a:solidFill>
                  <a:srgbClr val="272D32"/>
                </a:solidFill>
                <a:latin typeface="Open Sans Extra Bold"/>
              </a:rPr>
              <a:t>Ezzddine</a:t>
            </a:r>
            <a:r>
              <a:rPr lang="en-US" sz="2400" dirty="0">
                <a:solidFill>
                  <a:srgbClr val="272D32"/>
                </a:solidFill>
                <a:latin typeface="Open Sans Extra Bold"/>
              </a:rPr>
              <a:t> </a:t>
            </a:r>
            <a:r>
              <a:rPr lang="en-US" sz="2400" dirty="0" err="1">
                <a:solidFill>
                  <a:srgbClr val="272D32"/>
                </a:solidFill>
                <a:latin typeface="Open Sans Extra Bold"/>
              </a:rPr>
              <a:t>Mhamdi</a:t>
            </a:r>
            <a:r>
              <a:rPr lang="en-US" sz="2400" dirty="0">
                <a:solidFill>
                  <a:srgbClr val="272D32"/>
                </a:solidFill>
                <a:latin typeface="Open Sans Extra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61860" y="8862073"/>
            <a:ext cx="2053114" cy="39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72D32"/>
                </a:solidFill>
                <a:latin typeface="Open Sans Extra Bold"/>
              </a:rPr>
              <a:t>Achraf Arous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0422" y="836289"/>
            <a:ext cx="6812480" cy="90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5"/>
              </a:lnSpc>
            </a:pPr>
            <a:r>
              <a:rPr lang="en-US" sz="6277">
                <a:solidFill>
                  <a:srgbClr val="254E72"/>
                </a:solidFill>
                <a:latin typeface="Roboto Bold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31520" y="1959176"/>
            <a:ext cx="681248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5F5EF"/>
                </a:solidFill>
                <a:latin typeface="Roboto Bold"/>
              </a:rPr>
              <a:t>Debug Entity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42252" y="2562426"/>
            <a:ext cx="6812480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FEFFFF"/>
                </a:solidFill>
                <a:latin typeface="Roboto Bold"/>
              </a:rPr>
              <a:t>We born to develop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13113" y="9757391"/>
            <a:ext cx="6374887" cy="39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72D32"/>
                </a:solidFill>
                <a:latin typeface="Open Sans Extra Bold"/>
              </a:rPr>
              <a:t>Contact us : debugentityy@gmail.com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53AA52-FD73-484A-8CC7-8D60054EFC7F}"/>
              </a:ext>
            </a:extLst>
          </p:cNvPr>
          <p:cNvSpPr txBox="1"/>
          <p:nvPr/>
        </p:nvSpPr>
        <p:spPr>
          <a:xfrm>
            <a:off x="1216077" y="8862073"/>
            <a:ext cx="4346523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272D32"/>
                </a:solidFill>
                <a:latin typeface="Open Sans Extra Bold"/>
              </a:rPr>
              <a:t>  </a:t>
            </a:r>
            <a:r>
              <a:rPr lang="en-US" sz="2400" dirty="0" err="1">
                <a:solidFill>
                  <a:srgbClr val="272D32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Fakhreddine</a:t>
            </a:r>
            <a:r>
              <a:rPr lang="en-US" sz="2400" dirty="0">
                <a:solidFill>
                  <a:srgbClr val="272D32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 Youssef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56743" y="3389889"/>
            <a:ext cx="8791180" cy="8791180"/>
            <a:chOff x="0" y="0"/>
            <a:chExt cx="11721574" cy="11721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721574" cy="11721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074112" y="1074112"/>
              <a:ext cx="9573349" cy="9573349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8129" y="2388769"/>
            <a:ext cx="7992330" cy="5509462"/>
            <a:chOff x="0" y="0"/>
            <a:chExt cx="10656440" cy="734594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656440" cy="7345949"/>
              <a:chOff x="0" y="0"/>
              <a:chExt cx="2703578" cy="186369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703578" cy="1863695"/>
              </a:xfrm>
              <a:custGeom>
                <a:avLst/>
                <a:gdLst/>
                <a:ahLst/>
                <a:cxnLst/>
                <a:rect l="l" t="t" r="r" b="b"/>
                <a:pathLst>
                  <a:path w="2703578" h="1863695">
                    <a:moveTo>
                      <a:pt x="2579118" y="1863695"/>
                    </a:moveTo>
                    <a:lnTo>
                      <a:pt x="124460" y="1863695"/>
                    </a:lnTo>
                    <a:cubicBezTo>
                      <a:pt x="55880" y="1863695"/>
                      <a:pt x="0" y="1807814"/>
                      <a:pt x="0" y="17392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79118" y="0"/>
                    </a:lnTo>
                    <a:cubicBezTo>
                      <a:pt x="2647698" y="0"/>
                      <a:pt x="2703578" y="55880"/>
                      <a:pt x="2703578" y="124460"/>
                    </a:cubicBezTo>
                    <a:lnTo>
                      <a:pt x="2703578" y="1739235"/>
                    </a:lnTo>
                    <a:cubicBezTo>
                      <a:pt x="2703578" y="1807815"/>
                      <a:pt x="2647698" y="1863695"/>
                      <a:pt x="2579118" y="1863695"/>
                    </a:cubicBezTo>
                    <a:close/>
                  </a:path>
                </a:pathLst>
              </a:custGeom>
              <a:solidFill>
                <a:srgbClr val="C0E8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092479" y="2005435"/>
              <a:ext cx="7842864" cy="2413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39"/>
                </a:lnSpc>
              </a:pPr>
              <a:r>
                <a:rPr lang="en-US" sz="6399">
                  <a:solidFill>
                    <a:srgbClr val="254E72"/>
                  </a:solidFill>
                  <a:latin typeface="Now Bold"/>
                </a:rPr>
                <a:t>Questions or comments?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92479" y="4572658"/>
              <a:ext cx="7842864" cy="704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Now Bold"/>
                </a:rPr>
                <a:t>Get in touch!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757"/>
          <a:stretch>
            <a:fillRect/>
          </a:stretch>
        </p:blipFill>
        <p:spPr>
          <a:xfrm>
            <a:off x="15714609" y="4217582"/>
            <a:ext cx="2573391" cy="616246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459954" y="955677"/>
            <a:ext cx="5866865" cy="1433092"/>
            <a:chOff x="0" y="0"/>
            <a:chExt cx="2703578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3578" cy="660400"/>
            </a:xfrm>
            <a:custGeom>
              <a:avLst/>
              <a:gdLst/>
              <a:ahLst/>
              <a:cxnLst/>
              <a:rect l="l" t="t" r="r" b="b"/>
              <a:pathLst>
                <a:path w="2703578" h="660400">
                  <a:moveTo>
                    <a:pt x="257911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79118" y="0"/>
                  </a:lnTo>
                  <a:cubicBezTo>
                    <a:pt x="2647698" y="0"/>
                    <a:pt x="2703578" y="55880"/>
                    <a:pt x="2703578" y="124460"/>
                  </a:cubicBezTo>
                  <a:lnTo>
                    <a:pt x="2703578" y="535940"/>
                  </a:lnTo>
                  <a:cubicBezTo>
                    <a:pt x="2703578" y="604520"/>
                    <a:pt x="2647698" y="660400"/>
                    <a:pt x="2579118" y="660400"/>
                  </a:cubicBezTo>
                  <a:close/>
                </a:path>
              </a:pathLst>
            </a:custGeom>
            <a:solidFill>
              <a:srgbClr val="A7BCD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78650" y="1406749"/>
            <a:ext cx="5448169" cy="982020"/>
            <a:chOff x="0" y="0"/>
            <a:chExt cx="7264225" cy="13093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726422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62942"/>
                  </a:solidFill>
                  <a:latin typeface="Now Bold"/>
                </a:rPr>
                <a:t>Thanks for your attention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1376"/>
              <a:ext cx="7264225" cy="437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13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86303" y="5971761"/>
            <a:ext cx="915002" cy="915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5751" y="-17393"/>
            <a:ext cx="8862249" cy="10304393"/>
            <a:chOff x="0" y="0"/>
            <a:chExt cx="2997847" cy="3485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7847" cy="3485684"/>
            </a:xfrm>
            <a:custGeom>
              <a:avLst/>
              <a:gdLst/>
              <a:ahLst/>
              <a:cxnLst/>
              <a:rect l="l" t="t" r="r" b="b"/>
              <a:pathLst>
                <a:path w="2997847" h="3485684">
                  <a:moveTo>
                    <a:pt x="2873387" y="3485683"/>
                  </a:moveTo>
                  <a:lnTo>
                    <a:pt x="124460" y="3485683"/>
                  </a:lnTo>
                  <a:cubicBezTo>
                    <a:pt x="55880" y="3485683"/>
                    <a:pt x="0" y="3429803"/>
                    <a:pt x="0" y="3361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73387" y="0"/>
                  </a:lnTo>
                  <a:cubicBezTo>
                    <a:pt x="2941967" y="0"/>
                    <a:pt x="2997847" y="55880"/>
                    <a:pt x="2997847" y="124460"/>
                  </a:cubicBezTo>
                  <a:lnTo>
                    <a:pt x="2997847" y="3361224"/>
                  </a:lnTo>
                  <a:cubicBezTo>
                    <a:pt x="2997847" y="3429804"/>
                    <a:pt x="2941967" y="3485684"/>
                    <a:pt x="2873387" y="3485684"/>
                  </a:cubicBezTo>
                  <a:close/>
                </a:path>
              </a:pathLst>
            </a:custGeom>
            <a:solidFill>
              <a:srgbClr val="C0E8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519306" y="4417496"/>
            <a:ext cx="10105788" cy="10105788"/>
            <a:chOff x="0" y="0"/>
            <a:chExt cx="13474384" cy="1347438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6456716" y="1565268"/>
            <a:ext cx="8135926" cy="7401678"/>
            <a:chOff x="0" y="0"/>
            <a:chExt cx="2752153" cy="2503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2153" cy="2503777"/>
            </a:xfrm>
            <a:custGeom>
              <a:avLst/>
              <a:gdLst/>
              <a:ahLst/>
              <a:cxnLst/>
              <a:rect l="l" t="t" r="r" b="b"/>
              <a:pathLst>
                <a:path w="2752153" h="2503777">
                  <a:moveTo>
                    <a:pt x="2627693" y="2503777"/>
                  </a:moveTo>
                  <a:lnTo>
                    <a:pt x="124460" y="2503777"/>
                  </a:lnTo>
                  <a:cubicBezTo>
                    <a:pt x="55880" y="2503777"/>
                    <a:pt x="0" y="2447897"/>
                    <a:pt x="0" y="23793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7693" y="0"/>
                  </a:lnTo>
                  <a:cubicBezTo>
                    <a:pt x="2696273" y="0"/>
                    <a:pt x="2752153" y="55880"/>
                    <a:pt x="2752153" y="124460"/>
                  </a:cubicBezTo>
                  <a:lnTo>
                    <a:pt x="2752153" y="2379317"/>
                  </a:lnTo>
                  <a:cubicBezTo>
                    <a:pt x="2752153" y="2447897"/>
                    <a:pt x="2696273" y="2503777"/>
                    <a:pt x="2627693" y="2503777"/>
                  </a:cubicBezTo>
                  <a:close/>
                </a:path>
              </a:pathLst>
            </a:custGeom>
            <a:solidFill>
              <a:srgbClr val="254E72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2490209" y="4294874"/>
            <a:ext cx="8163982" cy="6501498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3804654"/>
            <a:ext cx="4291323" cy="1776784"/>
            <a:chOff x="0" y="0"/>
            <a:chExt cx="5721764" cy="23690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23825"/>
              <a:ext cx="5721764" cy="1418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6400" u="sng">
                  <a:solidFill>
                    <a:srgbClr val="000000"/>
                  </a:solidFill>
                  <a:latin typeface="Now Bold"/>
                </a:rPr>
                <a:t>Plan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0415"/>
              <a:ext cx="5721764" cy="468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Now Bold"/>
                </a:rPr>
                <a:t>Topics for discussion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26606" y="2866997"/>
            <a:ext cx="6522467" cy="419346"/>
            <a:chOff x="0" y="-47624"/>
            <a:chExt cx="8696623" cy="559128"/>
          </a:xfrm>
        </p:grpSpPr>
        <p:sp>
          <p:nvSpPr>
            <p:cNvPr id="16" name="TextBox 16"/>
            <p:cNvSpPr txBox="1"/>
            <p:nvPr/>
          </p:nvSpPr>
          <p:spPr>
            <a:xfrm>
              <a:off x="1146305" y="-38100"/>
              <a:ext cx="7550318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5F5EF"/>
                  </a:solidFill>
                  <a:latin typeface="Now"/>
                </a:rPr>
                <a:t>Theme chosen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4"/>
              <a:ext cx="803992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5F5EF"/>
                  </a:solidFill>
                  <a:latin typeface="Now Bold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26606" y="3901015"/>
            <a:ext cx="6522467" cy="429897"/>
            <a:chOff x="0" y="-47625"/>
            <a:chExt cx="8696623" cy="57319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803992" cy="573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5F5EF"/>
                  </a:solidFill>
                  <a:latin typeface="Now Bold"/>
                </a:rPr>
                <a:t>02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6305" y="-38100"/>
              <a:ext cx="7550318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5F5EF"/>
                  </a:solidFill>
                  <a:latin typeface="Now"/>
                </a:rPr>
                <a:t>Problematic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26606" y="4935464"/>
            <a:ext cx="6522467" cy="419346"/>
            <a:chOff x="0" y="-47624"/>
            <a:chExt cx="8696623" cy="55912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4"/>
              <a:ext cx="883269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5F5EF"/>
                  </a:solidFill>
                  <a:latin typeface="Now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6305" y="-38100"/>
              <a:ext cx="7550318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5F5EF"/>
                  </a:solidFill>
                  <a:latin typeface="Now"/>
                </a:rPr>
                <a:t>Our Goal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26605" y="5956088"/>
            <a:ext cx="6522468" cy="429897"/>
            <a:chOff x="-1" y="-47625"/>
            <a:chExt cx="8696624" cy="573196"/>
          </a:xfrm>
        </p:grpSpPr>
        <p:sp>
          <p:nvSpPr>
            <p:cNvPr id="25" name="TextBox 25"/>
            <p:cNvSpPr txBox="1"/>
            <p:nvPr/>
          </p:nvSpPr>
          <p:spPr>
            <a:xfrm>
              <a:off x="-1" y="-47625"/>
              <a:ext cx="803991" cy="573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5F5EF"/>
                  </a:solidFill>
                  <a:latin typeface="Now Bold"/>
                </a:rPr>
                <a:t>04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6305" y="-38100"/>
              <a:ext cx="7550318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5F5EF"/>
                  </a:solidFill>
                  <a:latin typeface="Now"/>
                </a:rPr>
                <a:t>Our Application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626606" y="6990426"/>
            <a:ext cx="6522467" cy="429897"/>
            <a:chOff x="0" y="-47625"/>
            <a:chExt cx="8696623" cy="57319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47625"/>
              <a:ext cx="554881" cy="573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5F5EF"/>
                  </a:solidFill>
                  <a:latin typeface="Now Bold"/>
                </a:rPr>
                <a:t>05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6305" y="-38100"/>
              <a:ext cx="7550318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F5F5EF"/>
                  </a:solidFill>
                  <a:latin typeface="Now"/>
                </a:rPr>
                <a:t>About us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9578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233939" y="2165430"/>
            <a:ext cx="72566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254E72"/>
                </a:solidFill>
                <a:latin typeface="Now"/>
              </a:rPr>
              <a:t>Theme Chosen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280" y="3025538"/>
            <a:ext cx="42913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17846" y="830884"/>
            <a:ext cx="7256615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FEFFFF"/>
                </a:solidFill>
                <a:latin typeface="Now Bold"/>
              </a:rPr>
              <a:t>Part 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09352" y="3232230"/>
            <a:ext cx="10105788" cy="10105788"/>
            <a:chOff x="0" y="0"/>
            <a:chExt cx="13474384" cy="1347438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41331" y="5251154"/>
            <a:ext cx="5148170" cy="503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6090" y="2145700"/>
            <a:ext cx="4895938" cy="4895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45972" y="2145700"/>
            <a:ext cx="4895938" cy="48959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549850" y="7183410"/>
            <a:ext cx="267807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4E72"/>
                </a:solidFill>
                <a:latin typeface="Now Bold"/>
              </a:rPr>
              <a:t>Health care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2705" y="7183410"/>
            <a:ext cx="246030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54E72"/>
                </a:solidFill>
                <a:latin typeface="Now Bold"/>
              </a:rPr>
              <a:t>Donation  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9578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515692" y="2165430"/>
            <a:ext cx="72566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254E72"/>
                </a:solidFill>
                <a:latin typeface="Now"/>
              </a:rPr>
              <a:t>Problematic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280" y="3025538"/>
            <a:ext cx="42913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17846" y="830884"/>
            <a:ext cx="7256615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FEFFFF"/>
                </a:solidFill>
                <a:latin typeface="Now Bold"/>
              </a:rPr>
              <a:t>Part 02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09352" y="3232230"/>
            <a:ext cx="10105788" cy="10105788"/>
            <a:chOff x="0" y="0"/>
            <a:chExt cx="13474384" cy="1347438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50821" y="5700907"/>
            <a:ext cx="4822851" cy="4586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587171" y="1184471"/>
            <a:ext cx="5805366" cy="1001298"/>
            <a:chOff x="0" y="0"/>
            <a:chExt cx="7740488" cy="133506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740488" cy="598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2"/>
                </a:lnSpc>
              </a:pPr>
              <a:r>
                <a:rPr lang="en-US" sz="2943" spc="117">
                  <a:solidFill>
                    <a:srgbClr val="254E72"/>
                  </a:solidFill>
                  <a:latin typeface="Assistant Regular Bold"/>
                </a:rPr>
                <a:t>No poverty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89914"/>
              <a:ext cx="7740488" cy="54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2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464376" y="1393326"/>
            <a:ext cx="178437" cy="180950"/>
          </a:xfrm>
          <a:prstGeom prst="rect">
            <a:avLst/>
          </a:prstGeom>
          <a:solidFill>
            <a:srgbClr val="254E72"/>
          </a:solidFill>
        </p:spPr>
      </p:sp>
      <p:sp>
        <p:nvSpPr>
          <p:cNvPr id="9" name="AutoShape 9"/>
          <p:cNvSpPr/>
          <p:nvPr/>
        </p:nvSpPr>
        <p:spPr>
          <a:xfrm>
            <a:off x="1464376" y="6671601"/>
            <a:ext cx="178437" cy="180950"/>
          </a:xfrm>
          <a:prstGeom prst="rect">
            <a:avLst/>
          </a:prstGeom>
          <a:solidFill>
            <a:srgbClr val="254E72"/>
          </a:solidFill>
        </p:spPr>
      </p:sp>
      <p:grpSp>
        <p:nvGrpSpPr>
          <p:cNvPr id="10" name="Group 10"/>
          <p:cNvGrpSpPr/>
          <p:nvPr/>
        </p:nvGrpSpPr>
        <p:grpSpPr>
          <a:xfrm rot="-10800000">
            <a:off x="11680790" y="328539"/>
            <a:ext cx="575728" cy="575728"/>
            <a:chOff x="0" y="0"/>
            <a:chExt cx="767637" cy="767637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 rot="-10800000">
              <a:off x="0" y="0"/>
              <a:ext cx="767637" cy="767637"/>
              <a:chOff x="0" y="0"/>
              <a:chExt cx="6355080" cy="635508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27939" y="127939"/>
              <a:ext cx="511758" cy="51175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916608" y="328539"/>
            <a:ext cx="575728" cy="575728"/>
            <a:chOff x="0" y="0"/>
            <a:chExt cx="767637" cy="767637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 rot="-10800000">
              <a:off x="0" y="0"/>
              <a:ext cx="767637" cy="767637"/>
              <a:chOff x="0" y="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EFFFF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27939" y="127939"/>
              <a:ext cx="511758" cy="511758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18099" y="1846526"/>
            <a:ext cx="8086373" cy="4548585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587171" y="6543398"/>
            <a:ext cx="13914452" cy="2791102"/>
            <a:chOff x="0" y="0"/>
            <a:chExt cx="18552603" cy="372147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8552603" cy="598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2"/>
                </a:lnSpc>
              </a:pPr>
              <a:r>
                <a:rPr lang="en-US" sz="2943" spc="117">
                  <a:solidFill>
                    <a:srgbClr val="254E72"/>
                  </a:solidFill>
                  <a:latin typeface="Assistant Regular Bold"/>
                </a:rPr>
                <a:t>Health &amp; will being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89914"/>
              <a:ext cx="18552603" cy="2931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2"/>
                </a:lnSpc>
              </a:pPr>
              <a:r>
                <a:rPr lang="en-US" sz="2354">
                  <a:solidFill>
                    <a:srgbClr val="254E72"/>
                  </a:solidFill>
                  <a:latin typeface="Assistant Regular Bold"/>
                </a:rPr>
                <a:t>Health situation in the world :</a:t>
              </a:r>
            </a:p>
            <a:p>
              <a:pPr>
                <a:lnSpc>
                  <a:spcPts val="3532"/>
                </a:lnSpc>
              </a:pPr>
              <a:r>
                <a:rPr lang="en-US" sz="2354">
                  <a:solidFill>
                    <a:srgbClr val="254E72"/>
                  </a:solidFill>
                  <a:latin typeface="Assistant Regular"/>
                </a:rPr>
                <a:t>    </a:t>
              </a:r>
              <a:r>
                <a:rPr lang="en-US" sz="2354">
                  <a:solidFill>
                    <a:srgbClr val="254E72"/>
                  </a:solidFill>
                  <a:latin typeface="Assistant Regular Bold"/>
                </a:rPr>
                <a:t> FIGHTING COVID-19 </a:t>
              </a:r>
            </a:p>
            <a:p>
              <a:pPr>
                <a:lnSpc>
                  <a:spcPts val="3532"/>
                </a:lnSpc>
              </a:pPr>
              <a:r>
                <a:rPr lang="en-US" sz="2354">
                  <a:solidFill>
                    <a:srgbClr val="254E72"/>
                  </a:solidFill>
                  <a:latin typeface="Assistant Regular"/>
                </a:rPr>
                <a:t>     </a:t>
              </a:r>
              <a:r>
                <a:rPr lang="en-US" sz="2354">
                  <a:solidFill>
                    <a:srgbClr val="254E72"/>
                  </a:solidFill>
                  <a:latin typeface="Assistant Regular Bold"/>
                </a:rPr>
                <a:t>LEAVING NO ONE BEHIND </a:t>
              </a:r>
            </a:p>
            <a:p>
              <a:pPr>
                <a:lnSpc>
                  <a:spcPts val="3532"/>
                </a:lnSpc>
              </a:pPr>
              <a:r>
                <a:rPr lang="en-US" sz="2354">
                  <a:solidFill>
                    <a:srgbClr val="254E72"/>
                  </a:solidFill>
                  <a:latin typeface="Assistant Regular"/>
                </a:rPr>
                <a:t>     </a:t>
              </a:r>
              <a:r>
                <a:rPr lang="en-US" sz="2354">
                  <a:solidFill>
                    <a:srgbClr val="254E72"/>
                  </a:solidFill>
                  <a:latin typeface="Assistant Regular Bold"/>
                </a:rPr>
                <a:t>NEW PARTNERSHIPS FOR HEALTH </a:t>
              </a:r>
            </a:p>
            <a:p>
              <a:pPr>
                <a:lnSpc>
                  <a:spcPts val="3532"/>
                </a:lnSpc>
              </a:pPr>
              <a:endParaRPr lang="en-US" sz="2354">
                <a:solidFill>
                  <a:srgbClr val="254E72"/>
                </a:solidFill>
                <a:latin typeface="Assistant Regular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9578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254E7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254E7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407950" y="2165430"/>
            <a:ext cx="72566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254E72"/>
                </a:solidFill>
                <a:latin typeface="Now"/>
              </a:rPr>
              <a:t>Our Goal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280" y="3025538"/>
            <a:ext cx="42913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817846" y="830884"/>
            <a:ext cx="7256615" cy="10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75">
                <a:solidFill>
                  <a:srgbClr val="FEFFFF"/>
                </a:solidFill>
                <a:latin typeface="Now Bold"/>
              </a:rPr>
              <a:t>Part 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09352" y="3232230"/>
            <a:ext cx="10105788" cy="10105788"/>
            <a:chOff x="0" y="0"/>
            <a:chExt cx="13474384" cy="1347438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474384" cy="1347438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234732" y="1234732"/>
              <a:ext cx="11004920" cy="110049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23689" y="4180866"/>
            <a:ext cx="5640621" cy="7404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E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3520" cy="10287000"/>
            <a:chOff x="0" y="0"/>
            <a:chExt cx="84693" cy="13716000"/>
          </a:xfrm>
        </p:grpSpPr>
        <p:sp>
          <p:nvSpPr>
            <p:cNvPr id="3" name="AutoShape 3"/>
            <p:cNvSpPr/>
            <p:nvPr/>
          </p:nvSpPr>
          <p:spPr>
            <a:xfrm>
              <a:off x="35961" y="1371600"/>
              <a:ext cx="12770" cy="12344400"/>
            </a:xfrm>
            <a:prstGeom prst="rect">
              <a:avLst/>
            </a:prstGeom>
            <a:solidFill>
              <a:srgbClr val="FE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84693" cy="1649458"/>
            </a:xfrm>
            <a:prstGeom prst="rect">
              <a:avLst/>
            </a:prstGeom>
            <a:solidFill>
              <a:srgbClr val="C0E8D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7571" r="7571"/>
          <a:stretch>
            <a:fillRect/>
          </a:stretch>
        </p:blipFill>
        <p:spPr>
          <a:xfrm>
            <a:off x="2552895" y="3434503"/>
            <a:ext cx="3815563" cy="29985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23804" b="23804"/>
          <a:stretch>
            <a:fillRect/>
          </a:stretch>
        </p:blipFill>
        <p:spPr>
          <a:xfrm>
            <a:off x="12690495" y="3434503"/>
            <a:ext cx="3815563" cy="29985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38612" t="27658"/>
          <a:stretch>
            <a:fillRect/>
          </a:stretch>
        </p:blipFill>
        <p:spPr>
          <a:xfrm>
            <a:off x="7621695" y="3434503"/>
            <a:ext cx="3815563" cy="299855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52895" y="7335348"/>
            <a:ext cx="381556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100">
                <a:solidFill>
                  <a:srgbClr val="C0E8DF"/>
                </a:solidFill>
                <a:latin typeface="Assistant Regular Bold"/>
              </a:rPr>
              <a:t>1. Facilitate the consultation with doctors.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1695" y="7335348"/>
            <a:ext cx="381556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100">
                <a:solidFill>
                  <a:srgbClr val="C0E8DF"/>
                </a:solidFill>
                <a:latin typeface="Assistant Regular Bold"/>
              </a:rPr>
              <a:t>2. Offer advices concerning health &amp; get answers for any problem.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90495" y="7335348"/>
            <a:ext cx="381556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spc="100">
                <a:solidFill>
                  <a:srgbClr val="C0E8DF"/>
                </a:solidFill>
                <a:latin typeface="Assistant Regular Bold"/>
              </a:rPr>
              <a:t>3. Donate to poor people.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263</Words>
  <Application>Microsoft Office PowerPoint</Application>
  <PresentationFormat>Custom</PresentationFormat>
  <Paragraphs>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Open Sans Extra Bold</vt:lpstr>
      <vt:lpstr>Assistant Regular Bold</vt:lpstr>
      <vt:lpstr>Arial</vt:lpstr>
      <vt:lpstr>Assistant Bold</vt:lpstr>
      <vt:lpstr>Now Bold</vt:lpstr>
      <vt:lpstr>Calibri</vt:lpstr>
      <vt:lpstr>Assistant Regular</vt:lpstr>
      <vt:lpstr>Now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Tean Member</dc:title>
  <cp:lastModifiedBy>Larousse Achraf</cp:lastModifiedBy>
  <cp:revision>3</cp:revision>
  <dcterms:created xsi:type="dcterms:W3CDTF">2006-08-16T00:00:00Z</dcterms:created>
  <dcterms:modified xsi:type="dcterms:W3CDTF">2022-03-15T21:29:14Z</dcterms:modified>
  <dc:identifier>DAE64xSLHvM</dc:identifier>
</cp:coreProperties>
</file>